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9E35B-3178-4677-9521-FBE403CB38B7}" type="datetimeFigureOut">
              <a:rPr lang="hu-HU" smtClean="0"/>
              <a:t>2012.03.28.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1C47A-F2A3-4BE4-8F10-A3A49E2DC3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Francesco </a:t>
            </a:r>
            <a:r>
              <a:rPr lang="hu-HU" dirty="0" err="1" smtClean="0"/>
              <a:t>Vettori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1C47A-F2A3-4BE4-8F10-A3A49E2DC3D4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782010-A084-4562-8564-EC991AC38EF3}" type="datetimeFigureOut">
              <a:rPr lang="hu-HU" smtClean="0"/>
              <a:pPr/>
              <a:t>2012.03.28.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0D91572-EFD9-4472-B1CA-1B9D47768901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Niccolò</a:t>
            </a:r>
            <a:r>
              <a:rPr lang="hu-HU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Machiavelli</a:t>
            </a:r>
            <a:endParaRPr lang="hu-HU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2088232"/>
          </a:xfrm>
        </p:spPr>
        <p:txBody>
          <a:bodyPr/>
          <a:lstStyle/>
          <a:p>
            <a:r>
              <a:rPr lang="hu-HU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működik a politika?</a:t>
            </a:r>
            <a:endParaRPr lang="hu-H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2/27/Santi_di_Tito_-_Niccolo_Machiavelli%27s_portrait_headcrop.jpg/220px-Santi_di_Tito_-_Niccolo_Machiavelli%27s_portrait_head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88640"/>
            <a:ext cx="5047828" cy="6470400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3995936" y="623731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Santi</a:t>
            </a:r>
            <a:r>
              <a:rPr lang="hu-HU" dirty="0" smtClean="0"/>
              <a:t> di Tito (részlet, 1550 után, </a:t>
            </a:r>
            <a:r>
              <a:rPr lang="hu-HU" dirty="0" err="1" smtClean="0"/>
              <a:t>Palazzo</a:t>
            </a:r>
            <a:r>
              <a:rPr lang="hu-HU" dirty="0" smtClean="0"/>
              <a:t> </a:t>
            </a:r>
            <a:r>
              <a:rPr lang="hu-HU" dirty="0" err="1" smtClean="0"/>
              <a:t>Vecchio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116632"/>
            <a:ext cx="37444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Machiavelli (1469-1527)</a:t>
            </a:r>
          </a:p>
          <a:p>
            <a:endParaRPr lang="hu-HU" sz="4400" dirty="0" smtClean="0">
              <a:solidFill>
                <a:schemeClr val="tx2"/>
              </a:solidFill>
            </a:endParaRPr>
          </a:p>
          <a:p>
            <a:endParaRPr lang="hu-HU" sz="4400" dirty="0" smtClean="0">
              <a:solidFill>
                <a:schemeClr val="tx2"/>
              </a:solidFill>
            </a:endParaRPr>
          </a:p>
          <a:p>
            <a:r>
              <a:rPr lang="hu-HU" sz="4400" dirty="0" smtClean="0">
                <a:solidFill>
                  <a:schemeClr val="tx2"/>
                </a:solidFill>
              </a:rPr>
              <a:t>„u</a:t>
            </a:r>
            <a:r>
              <a:rPr lang="it-IT" sz="4400" dirty="0" smtClean="0">
                <a:solidFill>
                  <a:schemeClr val="tx2"/>
                </a:solidFill>
              </a:rPr>
              <a:t>tilità per la quale si debbe cercare la cognizione delle istorie.</a:t>
            </a:r>
            <a:r>
              <a:rPr lang="hu-HU" sz="4400" dirty="0" smtClean="0">
                <a:solidFill>
                  <a:schemeClr val="tx2"/>
                </a:solidFill>
              </a:rPr>
              <a:t>”</a:t>
            </a:r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7/77/Machiavelli_Principe_Cover_Page.jpg/155px-Machiavelli_Principe_Cover_P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592288" cy="3629203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2843808" y="260648"/>
            <a:ext cx="60486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tx2"/>
                </a:solidFill>
              </a:rPr>
              <a:t>-1513, nyomtatásban   csak M. halála után (1532)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„opus </a:t>
            </a:r>
            <a:r>
              <a:rPr lang="hu-HU" sz="2400" dirty="0" err="1" smtClean="0">
                <a:solidFill>
                  <a:schemeClr val="tx2"/>
                </a:solidFill>
              </a:rPr>
              <a:t>digito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Sathanae</a:t>
            </a:r>
            <a:r>
              <a:rPr lang="hu-HU" sz="2400" dirty="0" smtClean="0">
                <a:solidFill>
                  <a:schemeClr val="tx2"/>
                </a:solidFill>
              </a:rPr>
              <a:t> </a:t>
            </a:r>
            <a:r>
              <a:rPr lang="hu-HU" sz="2400" dirty="0" err="1" smtClean="0">
                <a:solidFill>
                  <a:schemeClr val="tx2"/>
                </a:solidFill>
              </a:rPr>
              <a:t>scriptum</a:t>
            </a:r>
            <a:r>
              <a:rPr lang="hu-HU" sz="2400" dirty="0" smtClean="0">
                <a:solidFill>
                  <a:schemeClr val="tx2"/>
                </a:solidFill>
              </a:rPr>
              <a:t>”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VERITÀ  EFFETTUALE</a:t>
            </a:r>
          </a:p>
          <a:p>
            <a:endParaRPr lang="hu-HU" sz="2400" dirty="0" smtClean="0">
              <a:solidFill>
                <a:schemeClr val="tx2"/>
              </a:solidFill>
            </a:endParaRPr>
          </a:p>
          <a:p>
            <a:r>
              <a:rPr lang="hu-HU" sz="2400" dirty="0" smtClean="0">
                <a:solidFill>
                  <a:schemeClr val="tx2"/>
                </a:solidFill>
              </a:rPr>
              <a:t>megfigyelés – elemzés,  ok – okozat, történelmi  helyzet, emberi viselkedés</a:t>
            </a:r>
            <a:endParaRPr lang="hu-HU" sz="2400" dirty="0">
              <a:solidFill>
                <a:schemeClr val="tx2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3933056"/>
            <a:ext cx="84249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„la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fortuna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[…]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donna è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amica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de’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giovani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perché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respettivi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feroci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più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audacia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hu-HU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commandono</a:t>
            </a:r>
            <a:r>
              <a:rPr lang="hu-HU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</a:p>
          <a:p>
            <a:endParaRPr lang="hu-HU" sz="3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árvíztől az asszony veréséig (XXV.)   </a:t>
            </a:r>
            <a:endParaRPr lang="hu-H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1.gstatic.com/images?q=tbn:ANd9GcT2KovqvjHbw3QVs3Gw8WdaN0DqZdaLhlb_UuB1gsUKoG9-YYX8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60648"/>
            <a:ext cx="3560043" cy="3891212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323528" y="188640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Discorsi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sopra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hu-H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</a:p>
          <a:p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Tito </a:t>
            </a:r>
            <a:r>
              <a:rPr lang="hu-HU" sz="2800" b="1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Livio</a:t>
            </a:r>
            <a:r>
              <a:rPr lang="hu-H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(1531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hu-HU" sz="28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„…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tutti insieme sono </a:t>
            </a:r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gagliardi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e, quando ciascuno </a:t>
            </a:r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comincia a pensare </a:t>
            </a:r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proprio pericolo, diventa </a:t>
            </a:r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vile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debole.</a:t>
            </a:r>
            <a:b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Nessuna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essere più vana e più incostante che la moltitudine, così Tito Livio nostro, come tutti gli altri istorici, affermano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it-IT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57-58)</a:t>
            </a:r>
          </a:p>
          <a:p>
            <a:endParaRPr lang="hu-HU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a mandrago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381250" cy="3990976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179512" y="260648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Első </a:t>
            </a:r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bemutató: </a:t>
            </a:r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1518</a:t>
            </a:r>
          </a:p>
          <a:p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Helyzet – feladat – terv –         				végrehajtás </a:t>
            </a:r>
          </a:p>
          <a:p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(</a:t>
            </a:r>
            <a:r>
              <a:rPr lang="hu-H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Nicia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Lucrezia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Callimaco</a:t>
            </a:r>
            <a:r>
              <a:rPr lang="hu-H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					kiszámítható viselkedés)</a:t>
            </a:r>
          </a:p>
          <a:p>
            <a:endParaRPr lang="hu-H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32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it-IT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 voglio iudicare che venga da una celeste disposizione, che abbi voluto così, e non sono sufficiente a recusare quello che ’l Cielo vuole che io accetti. </a:t>
            </a:r>
            <a:r>
              <a:rPr lang="hu-HU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                 </a:t>
            </a:r>
            <a:r>
              <a:rPr lang="hu-H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(V. felvonás  IV. jelenet)</a:t>
            </a:r>
            <a:endParaRPr lang="hu-HU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476672"/>
            <a:ext cx="597666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emberi méltóság miért nem tárgya M. írásainak?</a:t>
            </a:r>
            <a:endParaRPr lang="it-IT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az ember kettős természete (de eredendően rossz), a hasznosság elve,</a:t>
            </a:r>
            <a:endParaRPr lang="hu-H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mber 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hu-H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emberek, -- szabadság</a:t>
            </a:r>
            <a:endParaRPr lang="hu-H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28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rivestito condecentemente, entro nelle antique corti delli antiqui huomini, dove, da loro ricevuto amorevolmente, mi pasco di quel cibo che solum è mio e ch’io nacqui per lui; dove io non mi vergogno parlare con loro e domandarli della ragione delle loro azioni; e quelli per loro humanità mi rispondono</a:t>
            </a:r>
            <a:r>
              <a:rPr lang="it-IT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hu-HU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         </a:t>
            </a:r>
            <a:r>
              <a:rPr lang="hu-HU" sz="2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u-HU" sz="2000" i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Lettera</a:t>
            </a:r>
            <a:r>
              <a:rPr lang="hu-HU" sz="2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F. V. 1513)</a:t>
            </a:r>
            <a:endParaRPr lang="hu-HU" sz="20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2400" dirty="0"/>
          </a:p>
        </p:txBody>
      </p:sp>
      <p:pic>
        <p:nvPicPr>
          <p:cNvPr id="3074" name="Picture 2" descr="http://t0.gstatic.com/images?q=tbn:ANd9GcQYWGGlP1B_uZW2fKuwSX8AygHbIMMim49gQ8qeSguYd7DQYP9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3697" y="260648"/>
            <a:ext cx="2427383" cy="3312368"/>
          </a:xfrm>
          <a:prstGeom prst="rect">
            <a:avLst/>
          </a:prstGeom>
          <a:noFill/>
        </p:spPr>
      </p:pic>
      <p:sp>
        <p:nvSpPr>
          <p:cNvPr id="5" name="Téglalap 4"/>
          <p:cNvSpPr/>
          <p:nvPr/>
        </p:nvSpPr>
        <p:spPr>
          <a:xfrm>
            <a:off x="6660233" y="3140968"/>
            <a:ext cx="2304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Vettori</a:t>
            </a:r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400" u="sng" dirty="0" err="1" smtClean="0">
                <a:solidFill>
                  <a:schemeClr val="bg1"/>
                </a:solidFill>
              </a:rPr>
              <a:t>Machiavellismo</a:t>
            </a:r>
            <a:r>
              <a:rPr lang="hu-HU" sz="2400" u="sng" dirty="0" smtClean="0">
                <a:solidFill>
                  <a:schemeClr val="bg1"/>
                </a:solidFill>
              </a:rPr>
              <a:t> </a:t>
            </a:r>
            <a:endParaRPr lang="hu-HU" sz="2400" u="sng" dirty="0" smtClean="0">
              <a:solidFill>
                <a:schemeClr val="bg1"/>
              </a:solidFill>
            </a:endParaRPr>
          </a:p>
          <a:p>
            <a:r>
              <a:rPr lang="hu-HU" sz="2400" u="sng" dirty="0" smtClean="0">
                <a:solidFill>
                  <a:schemeClr val="bg1"/>
                </a:solidFill>
              </a:rPr>
              <a:t>(</a:t>
            </a:r>
            <a:r>
              <a:rPr lang="hu-HU" sz="2400" u="sng" dirty="0" smtClean="0">
                <a:solidFill>
                  <a:schemeClr val="bg1"/>
                </a:solidFill>
              </a:rPr>
              <a:t>i</a:t>
            </a:r>
            <a:r>
              <a:rPr lang="it-IT" sz="2400" u="sng" dirty="0" smtClean="0">
                <a:solidFill>
                  <a:schemeClr val="bg1"/>
                </a:solidFill>
              </a:rPr>
              <a:t>l fine giustifica i </a:t>
            </a:r>
            <a:r>
              <a:rPr lang="hu-HU" sz="2400" u="sng" dirty="0" smtClean="0">
                <a:solidFill>
                  <a:schemeClr val="bg1"/>
                </a:solidFill>
              </a:rPr>
              <a:t>      </a:t>
            </a:r>
            <a:r>
              <a:rPr lang="it-IT" sz="2400" u="sng" dirty="0" smtClean="0">
                <a:solidFill>
                  <a:schemeClr val="bg1"/>
                </a:solidFill>
              </a:rPr>
              <a:t>mezzi</a:t>
            </a:r>
            <a:r>
              <a:rPr lang="hu-HU" sz="2400" u="sng" dirty="0" smtClean="0">
                <a:solidFill>
                  <a:schemeClr val="bg1"/>
                </a:solidFill>
              </a:rPr>
              <a:t>)???</a:t>
            </a:r>
            <a:endParaRPr lang="hu-HU" sz="2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219</Words>
  <Application>Microsoft Office PowerPoint</Application>
  <PresentationFormat>Diavetítés a képernyőre (4:3 oldalarány)</PresentationFormat>
  <Paragraphs>48</Paragraphs>
  <Slides>6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Papír</vt:lpstr>
      <vt:lpstr>Hogyan működik a politika?</vt:lpstr>
      <vt:lpstr>2. dia</vt:lpstr>
      <vt:lpstr>3. dia</vt:lpstr>
      <vt:lpstr>4. dia</vt:lpstr>
      <vt:lpstr>5. dia</vt:lpstr>
      <vt:lpstr>6.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működik a politika?</dc:title>
  <dc:creator>Rohonyi Marianne</dc:creator>
  <cp:lastModifiedBy>Rohonyi Marianne</cp:lastModifiedBy>
  <cp:revision>46</cp:revision>
  <dcterms:created xsi:type="dcterms:W3CDTF">2012-03-23T20:38:24Z</dcterms:created>
  <dcterms:modified xsi:type="dcterms:W3CDTF">2012-03-28T12:38:28Z</dcterms:modified>
</cp:coreProperties>
</file>